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3e9651efff_3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3e9651efff_3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3e9651efff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3e9651efff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3e9651efff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3e9651efff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3e9651efff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3e9651efff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3e9651efff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3e9651efff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3e9651efff_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3e9651efff_3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3e9651efff_3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3e9651efff_3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3e9651efff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3e9651efff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3e9651efff_3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3e9651efff_3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3e9651efff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3e9651efff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3e9651eff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3e9651ef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3e9651efff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3e9651efff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3e9651efff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3e9651efff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3e9651efff_3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3e9651efff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3e9651efff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3e9651efff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3e9651eff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3e9651eff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3e9651efff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3e9651eff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3e9651efff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3e9651efff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3e9651eff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3e9651efff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3e9651efff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3e9651efff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3e9651efff_3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3e9651efff_3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 Id="rId3" Type="http://schemas.openxmlformats.org/officeDocument/2006/relationships/image" Target="../media/image7.png"/><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3.png"/><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 Id="rId3" Type="http://schemas.openxmlformats.org/officeDocument/2006/relationships/image" Target="../media/image9.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Blonded.co</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Information Architecture Research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377875"/>
            <a:ext cx="4758300" cy="482100"/>
          </a:xfrm>
          <a:prstGeom prst="rect">
            <a:avLst/>
          </a:prstGeom>
        </p:spPr>
        <p:txBody>
          <a:bodyPr anchorCtr="0" anchor="b" bIns="91425" lIns="91425" spcFirstLastPara="1" rIns="91425" wrap="square" tIns="91425">
            <a:noAutofit/>
          </a:bodyPr>
          <a:lstStyle/>
          <a:p>
            <a:pPr indent="0" lvl="0" marL="0" rtl="0" algn="l">
              <a:lnSpc>
                <a:spcPct val="115000"/>
              </a:lnSpc>
              <a:spcBef>
                <a:spcPts val="1400"/>
              </a:spcBef>
              <a:spcAft>
                <a:spcPts val="400"/>
              </a:spcAft>
              <a:buNone/>
            </a:pPr>
            <a:r>
              <a:rPr b="1" lang="en" sz="2300"/>
              <a:t>Content Organization</a:t>
            </a:r>
            <a:endParaRPr sz="2300"/>
          </a:p>
        </p:txBody>
      </p:sp>
      <p:sp>
        <p:nvSpPr>
          <p:cNvPr id="115" name="Google Shape;115;p22"/>
          <p:cNvSpPr txBox="1"/>
          <p:nvPr>
            <p:ph idx="1" type="body"/>
          </p:nvPr>
        </p:nvSpPr>
        <p:spPr>
          <a:xfrm>
            <a:off x="269700" y="812250"/>
            <a:ext cx="8295900" cy="1003800"/>
          </a:xfrm>
          <a:prstGeom prst="rect">
            <a:avLst/>
          </a:prstGeom>
        </p:spPr>
        <p:txBody>
          <a:bodyPr anchorCtr="0" anchor="t" bIns="91425" lIns="91425" spcFirstLastPara="1" rIns="91425" wrap="square" tIns="91425">
            <a:normAutofit/>
          </a:bodyPr>
          <a:lstStyle/>
          <a:p>
            <a:pPr indent="-298450" lvl="0" marL="457200" rtl="0" algn="l">
              <a:spcBef>
                <a:spcPts val="1200"/>
              </a:spcBef>
              <a:spcAft>
                <a:spcPts val="0"/>
              </a:spcAft>
              <a:buClr>
                <a:schemeClr val="dk1"/>
              </a:buClr>
              <a:buSzPts val="1100"/>
              <a:buChar char="●"/>
            </a:pPr>
            <a:r>
              <a:rPr lang="en" sz="1100">
                <a:solidFill>
                  <a:schemeClr val="dk1"/>
                </a:solidFill>
              </a:rPr>
              <a:t>The content is organized in a logical manner with different sections for different types of content such as Photo, Video, Audio, and Merchandise. However, some of the content appears to be repetitive or irrelevant. For instance, the cart option seems out of place on the homepage, and the current date and time on the navigation bar may not be relevant to the user.</a:t>
            </a:r>
            <a:endParaRPr/>
          </a:p>
        </p:txBody>
      </p:sp>
      <p:sp>
        <p:nvSpPr>
          <p:cNvPr id="116" name="Google Shape;116;p22"/>
          <p:cNvSpPr txBox="1"/>
          <p:nvPr>
            <p:ph type="title"/>
          </p:nvPr>
        </p:nvSpPr>
        <p:spPr>
          <a:xfrm>
            <a:off x="314900" y="1816050"/>
            <a:ext cx="4401300" cy="482100"/>
          </a:xfrm>
          <a:prstGeom prst="rect">
            <a:avLst/>
          </a:prstGeom>
        </p:spPr>
        <p:txBody>
          <a:bodyPr anchorCtr="0" anchor="b" bIns="91425" lIns="91425" spcFirstLastPara="1" rIns="91425" wrap="square" tIns="91425">
            <a:noAutofit/>
          </a:bodyPr>
          <a:lstStyle/>
          <a:p>
            <a:pPr indent="0" lvl="0" marL="0" rtl="0" algn="l">
              <a:lnSpc>
                <a:spcPct val="115000"/>
              </a:lnSpc>
              <a:spcBef>
                <a:spcPts val="1400"/>
              </a:spcBef>
              <a:spcAft>
                <a:spcPts val="400"/>
              </a:spcAft>
              <a:buNone/>
            </a:pPr>
            <a:r>
              <a:rPr b="1" lang="en" sz="2300"/>
              <a:t>Main Navigation and Menus</a:t>
            </a:r>
            <a:endParaRPr sz="2300"/>
          </a:p>
        </p:txBody>
      </p:sp>
      <p:sp>
        <p:nvSpPr>
          <p:cNvPr id="117" name="Google Shape;117;p22"/>
          <p:cNvSpPr txBox="1"/>
          <p:nvPr>
            <p:ph idx="1" type="body"/>
          </p:nvPr>
        </p:nvSpPr>
        <p:spPr>
          <a:xfrm>
            <a:off x="314900" y="2298150"/>
            <a:ext cx="8295900" cy="777600"/>
          </a:xfrm>
          <a:prstGeom prst="rect">
            <a:avLst/>
          </a:prstGeom>
        </p:spPr>
        <p:txBody>
          <a:bodyPr anchorCtr="0" anchor="t" bIns="91425" lIns="91425" spcFirstLastPara="1" rIns="91425" wrap="square" tIns="91425">
            <a:normAutofit/>
          </a:bodyPr>
          <a:lstStyle/>
          <a:p>
            <a:pPr indent="-298450" lvl="0" marL="457200" rtl="0" algn="l">
              <a:spcBef>
                <a:spcPts val="1200"/>
              </a:spcBef>
              <a:spcAft>
                <a:spcPts val="0"/>
              </a:spcAft>
              <a:buClr>
                <a:schemeClr val="dk1"/>
              </a:buClr>
              <a:buSzPts val="1100"/>
              <a:buChar char="●"/>
            </a:pPr>
            <a:r>
              <a:rPr lang="en" sz="1100">
                <a:solidFill>
                  <a:schemeClr val="dk1"/>
                </a:solidFill>
              </a:rPr>
              <a:t>The main navigation and menu appear to be simple and easy to use. However, some of the labeling, such as the "All" option, may not be entirely clear to the user. Additionally, the placement of the Cart option on the top right end of the page seems odd and may not be intuitive to some users.</a:t>
            </a:r>
            <a:endParaRPr/>
          </a:p>
        </p:txBody>
      </p:sp>
      <p:sp>
        <p:nvSpPr>
          <p:cNvPr id="118" name="Google Shape;118;p22"/>
          <p:cNvSpPr txBox="1"/>
          <p:nvPr>
            <p:ph type="title"/>
          </p:nvPr>
        </p:nvSpPr>
        <p:spPr>
          <a:xfrm>
            <a:off x="356900" y="3028550"/>
            <a:ext cx="5647500" cy="482100"/>
          </a:xfrm>
          <a:prstGeom prst="rect">
            <a:avLst/>
          </a:prstGeom>
        </p:spPr>
        <p:txBody>
          <a:bodyPr anchorCtr="0" anchor="b" bIns="91425" lIns="91425" spcFirstLastPara="1" rIns="91425" wrap="square" tIns="91425">
            <a:noAutofit/>
          </a:bodyPr>
          <a:lstStyle/>
          <a:p>
            <a:pPr indent="0" lvl="0" marL="0" rtl="0" algn="l">
              <a:lnSpc>
                <a:spcPct val="115000"/>
              </a:lnSpc>
              <a:spcBef>
                <a:spcPts val="1400"/>
              </a:spcBef>
              <a:spcAft>
                <a:spcPts val="400"/>
              </a:spcAft>
              <a:buNone/>
            </a:pPr>
            <a:r>
              <a:rPr b="1" lang="en" sz="2300"/>
              <a:t>Labeling and categorization system</a:t>
            </a:r>
            <a:endParaRPr sz="2300"/>
          </a:p>
        </p:txBody>
      </p:sp>
      <p:sp>
        <p:nvSpPr>
          <p:cNvPr id="119" name="Google Shape;119;p22"/>
          <p:cNvSpPr txBox="1"/>
          <p:nvPr>
            <p:ph idx="1" type="body"/>
          </p:nvPr>
        </p:nvSpPr>
        <p:spPr>
          <a:xfrm>
            <a:off x="314900" y="3462925"/>
            <a:ext cx="8295900" cy="1003800"/>
          </a:xfrm>
          <a:prstGeom prst="rect">
            <a:avLst/>
          </a:prstGeom>
        </p:spPr>
        <p:txBody>
          <a:bodyPr anchorCtr="0" anchor="t" bIns="91425" lIns="91425" spcFirstLastPara="1" rIns="91425" wrap="square" tIns="91425">
            <a:normAutofit/>
          </a:bodyPr>
          <a:lstStyle/>
          <a:p>
            <a:pPr indent="-298450" lvl="0" marL="457200" rtl="0" algn="l">
              <a:spcBef>
                <a:spcPts val="1200"/>
              </a:spcBef>
              <a:spcAft>
                <a:spcPts val="0"/>
              </a:spcAft>
              <a:buClr>
                <a:schemeClr val="dk1"/>
              </a:buClr>
              <a:buSzPts val="1100"/>
              <a:buChar char="●"/>
            </a:pPr>
            <a:r>
              <a:rPr lang="en" sz="1100">
                <a:solidFill>
                  <a:schemeClr val="dk1"/>
                </a:solidFill>
              </a:rPr>
              <a:t>The labeling and categorization system is generally clear, with separate sections for different types of content such as Photo, Video, Audio, and Merchandise. However, some of the content seems to overlap, such as the merchandises being listed on the All page and the homepage.</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Content organized under ALL, PHOTO, VIDEO, and AUDIO tabs.</a:t>
            </a:r>
            <a:endParaRPr sz="11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lnSpc>
                <a:spcPct val="115000"/>
              </a:lnSpc>
              <a:spcBef>
                <a:spcPts val="2400"/>
              </a:spcBef>
              <a:spcAft>
                <a:spcPts val="600"/>
              </a:spcAft>
              <a:buNone/>
            </a:pPr>
            <a:r>
              <a:rPr b="1" lang="en" sz="2300"/>
              <a:t>Things to Add:</a:t>
            </a:r>
            <a:endParaRPr/>
          </a:p>
        </p:txBody>
      </p:sp>
      <p:sp>
        <p:nvSpPr>
          <p:cNvPr id="125" name="Google Shape;125;p23"/>
          <p:cNvSpPr txBox="1"/>
          <p:nvPr>
            <p:ph idx="1" type="body"/>
          </p:nvPr>
        </p:nvSpPr>
        <p:spPr>
          <a:xfrm>
            <a:off x="311700" y="1389600"/>
            <a:ext cx="2808000" cy="3179400"/>
          </a:xfrm>
          <a:prstGeom prst="rect">
            <a:avLst/>
          </a:prstGeom>
        </p:spPr>
        <p:txBody>
          <a:bodyPr anchorCtr="0" anchor="t" bIns="91425" lIns="91425" spcFirstLastPara="1" rIns="91425" wrap="square" tIns="91425">
            <a:normAutofit fontScale="85000" lnSpcReduction="20000"/>
          </a:bodyPr>
          <a:lstStyle/>
          <a:p>
            <a:pPr indent="-287972" lvl="0" marL="457200" rtl="0" algn="l">
              <a:spcBef>
                <a:spcPts val="1200"/>
              </a:spcBef>
              <a:spcAft>
                <a:spcPts val="0"/>
              </a:spcAft>
              <a:buClr>
                <a:schemeClr val="dk1"/>
              </a:buClr>
              <a:buSzPct val="91666"/>
              <a:buChar char="●"/>
            </a:pPr>
            <a:r>
              <a:rPr lang="en"/>
              <a:t>Clear and concise messaging on the homepage to communicate Frank Ocean's brand and message.</a:t>
            </a:r>
            <a:endParaRPr/>
          </a:p>
          <a:p>
            <a:pPr indent="-287972" lvl="0" marL="457200" rtl="0" algn="l">
              <a:spcBef>
                <a:spcPts val="0"/>
              </a:spcBef>
              <a:spcAft>
                <a:spcPts val="0"/>
              </a:spcAft>
              <a:buClr>
                <a:schemeClr val="dk1"/>
              </a:buClr>
              <a:buSzPct val="91666"/>
              <a:buChar char="●"/>
            </a:pPr>
            <a:r>
              <a:rPr lang="en"/>
              <a:t>More music on the audio page to provide users with more options to listen to and engage with his music.</a:t>
            </a:r>
            <a:endParaRPr/>
          </a:p>
          <a:p>
            <a:pPr indent="-287972" lvl="0" marL="457200" rtl="0" algn="l">
              <a:spcBef>
                <a:spcPts val="0"/>
              </a:spcBef>
              <a:spcAft>
                <a:spcPts val="0"/>
              </a:spcAft>
              <a:buClr>
                <a:schemeClr val="dk1"/>
              </a:buClr>
              <a:buSzPct val="91666"/>
              <a:buChar char="●"/>
            </a:pPr>
            <a:r>
              <a:rPr lang="en"/>
              <a:t>Categorization and labeling on the all page to make it easier for users to find the content they are looking for.</a:t>
            </a:r>
            <a:endParaRPr/>
          </a:p>
          <a:p>
            <a:pPr indent="-287972" lvl="0" marL="457200" rtl="0" algn="l">
              <a:spcBef>
                <a:spcPts val="0"/>
              </a:spcBef>
              <a:spcAft>
                <a:spcPts val="0"/>
              </a:spcAft>
              <a:buClr>
                <a:schemeClr val="dk1"/>
              </a:buClr>
              <a:buSzPct val="91666"/>
              <a:buChar char="●"/>
            </a:pPr>
            <a:r>
              <a:rPr lang="en"/>
              <a:t>Customization options for the subscription form to allow users to choose the type of content they want to receive.</a:t>
            </a:r>
            <a:endParaRPr/>
          </a:p>
          <a:p>
            <a:pPr indent="-287972" lvl="0" marL="457200" rtl="0" algn="l">
              <a:spcBef>
                <a:spcPts val="0"/>
              </a:spcBef>
              <a:spcAft>
                <a:spcPts val="0"/>
              </a:spcAft>
              <a:buClr>
                <a:schemeClr val="dk1"/>
              </a:buClr>
              <a:buSzPct val="91666"/>
              <a:buChar char="●"/>
            </a:pPr>
            <a:r>
              <a:rPr lang="en"/>
              <a:t>Social media integration on the subscription form to provide users with an additional way to stay connected with Frank Ocean's latest news and updates.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311700" y="555600"/>
            <a:ext cx="3093900" cy="755700"/>
          </a:xfrm>
          <a:prstGeom prst="rect">
            <a:avLst/>
          </a:prstGeom>
        </p:spPr>
        <p:txBody>
          <a:bodyPr anchorCtr="0" anchor="b" bIns="91425" lIns="91425" spcFirstLastPara="1" rIns="91425" wrap="square" tIns="91425">
            <a:normAutofit/>
          </a:bodyPr>
          <a:lstStyle/>
          <a:p>
            <a:pPr indent="0" lvl="0" marL="0" rtl="0" algn="l">
              <a:lnSpc>
                <a:spcPct val="115000"/>
              </a:lnSpc>
              <a:spcBef>
                <a:spcPts val="2400"/>
              </a:spcBef>
              <a:spcAft>
                <a:spcPts val="600"/>
              </a:spcAft>
              <a:buNone/>
            </a:pPr>
            <a:r>
              <a:rPr b="1" lang="en" sz="2300"/>
              <a:t>Things to Remove:</a:t>
            </a:r>
            <a:endParaRPr sz="2300"/>
          </a:p>
        </p:txBody>
      </p:sp>
      <p:sp>
        <p:nvSpPr>
          <p:cNvPr id="131" name="Google Shape;131;p24"/>
          <p:cNvSpPr txBox="1"/>
          <p:nvPr>
            <p:ph idx="1" type="body"/>
          </p:nvPr>
        </p:nvSpPr>
        <p:spPr>
          <a:xfrm>
            <a:off x="311700" y="1389600"/>
            <a:ext cx="2808000" cy="3179400"/>
          </a:xfrm>
          <a:prstGeom prst="rect">
            <a:avLst/>
          </a:prstGeom>
        </p:spPr>
        <p:txBody>
          <a:bodyPr anchorCtr="0" anchor="t" bIns="91425" lIns="91425" spcFirstLastPara="1" rIns="91425" wrap="square" tIns="91425">
            <a:normAutofit fontScale="92500" lnSpcReduction="20000"/>
          </a:bodyPr>
          <a:lstStyle/>
          <a:p>
            <a:pPr indent="-293211" lvl="0" marL="457200" rtl="0" algn="l">
              <a:spcBef>
                <a:spcPts val="1200"/>
              </a:spcBef>
              <a:spcAft>
                <a:spcPts val="0"/>
              </a:spcAft>
              <a:buClr>
                <a:schemeClr val="dk1"/>
              </a:buClr>
              <a:buSzPct val="91666"/>
              <a:buChar char="●"/>
            </a:pPr>
            <a:r>
              <a:rPr lang="en"/>
              <a:t>Confusing question on the subscription form that can cause confusion for users.</a:t>
            </a:r>
            <a:endParaRPr/>
          </a:p>
          <a:p>
            <a:pPr indent="-293211" lvl="0" marL="457200" rtl="0" algn="l">
              <a:spcBef>
                <a:spcPts val="0"/>
              </a:spcBef>
              <a:spcAft>
                <a:spcPts val="0"/>
              </a:spcAft>
              <a:buClr>
                <a:schemeClr val="dk1"/>
              </a:buClr>
              <a:buSzPct val="91666"/>
              <a:buChar char="●"/>
            </a:pPr>
            <a:r>
              <a:rPr lang="en"/>
              <a:t>Duplicate content from the other pages on the all page to simplify the design and reduce clutter.</a:t>
            </a:r>
            <a:endParaRPr/>
          </a:p>
          <a:p>
            <a:pPr indent="-293211" lvl="0" marL="457200" rtl="0" algn="l">
              <a:spcBef>
                <a:spcPts val="0"/>
              </a:spcBef>
              <a:spcAft>
                <a:spcPts val="0"/>
              </a:spcAft>
              <a:buClr>
                <a:schemeClr val="dk1"/>
              </a:buClr>
              <a:buSzPct val="91666"/>
              <a:buChar char="●"/>
            </a:pPr>
            <a:r>
              <a:rPr lang="en"/>
              <a:t>Screenshot of Spotify playlist on the audio page to provide a better user experience.</a:t>
            </a:r>
            <a:endParaRPr/>
          </a:p>
          <a:p>
            <a:pPr indent="-293211" lvl="0" marL="457200" rtl="0" algn="l">
              <a:spcBef>
                <a:spcPts val="0"/>
              </a:spcBef>
              <a:spcAft>
                <a:spcPts val="0"/>
              </a:spcAft>
              <a:buClr>
                <a:schemeClr val="dk1"/>
              </a:buClr>
              <a:buSzPct val="91666"/>
              <a:buChar char="●"/>
            </a:pPr>
            <a:r>
              <a:rPr lang="en"/>
              <a:t>Confusing share and link buttons on the photo and video pages that can cause confusion for users.</a:t>
            </a:r>
            <a:endParaRPr/>
          </a:p>
          <a:p>
            <a:pPr indent="-293211" lvl="0" marL="457200" rtl="0" algn="l">
              <a:spcBef>
                <a:spcPts val="0"/>
              </a:spcBef>
              <a:spcAft>
                <a:spcPts val="0"/>
              </a:spcAft>
              <a:buClr>
                <a:schemeClr val="dk1"/>
              </a:buClr>
              <a:buSzPct val="91666"/>
              <a:buChar char="●"/>
            </a:pPr>
            <a:r>
              <a:rPr lang="en"/>
              <a:t>Overwhelming list of content on the all page that can be categorized and labeled to make it easier for users to find what they are looking for.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311700" y="555600"/>
            <a:ext cx="6794400" cy="755700"/>
          </a:xfrm>
          <a:prstGeom prst="rect">
            <a:avLst/>
          </a:prstGeom>
        </p:spPr>
        <p:txBody>
          <a:bodyPr anchorCtr="0" anchor="b" bIns="91425" lIns="91425" spcFirstLastPara="1" rIns="91425" wrap="square" tIns="91425">
            <a:noAutofit/>
          </a:bodyPr>
          <a:lstStyle/>
          <a:p>
            <a:pPr indent="0" lvl="0" marL="0" rtl="0" algn="l">
              <a:lnSpc>
                <a:spcPct val="115000"/>
              </a:lnSpc>
              <a:spcBef>
                <a:spcPts val="2400"/>
              </a:spcBef>
              <a:spcAft>
                <a:spcPts val="600"/>
              </a:spcAft>
              <a:buNone/>
            </a:pPr>
            <a:r>
              <a:rPr b="1" lang="en" sz="2300"/>
              <a:t>Improving the Home Page of Frank Ocean's Website</a:t>
            </a:r>
            <a:endParaRPr sz="2300"/>
          </a:p>
        </p:txBody>
      </p:sp>
      <p:sp>
        <p:nvSpPr>
          <p:cNvPr id="137" name="Google Shape;137;p25"/>
          <p:cNvSpPr txBox="1"/>
          <p:nvPr>
            <p:ph idx="1" type="body"/>
          </p:nvPr>
        </p:nvSpPr>
        <p:spPr>
          <a:xfrm>
            <a:off x="311700" y="1311300"/>
            <a:ext cx="8416800" cy="3448500"/>
          </a:xfrm>
          <a:prstGeom prst="rect">
            <a:avLst/>
          </a:prstGeom>
        </p:spPr>
        <p:txBody>
          <a:bodyPr anchorCtr="0" anchor="t" bIns="91425" lIns="91425" spcFirstLastPara="1" rIns="91425" wrap="square" tIns="91425">
            <a:normAutofit lnSpcReduction="10000"/>
          </a:bodyPr>
          <a:lstStyle/>
          <a:p>
            <a:pPr indent="0" lvl="0" marL="0" rtl="0" algn="l">
              <a:spcBef>
                <a:spcPts val="1200"/>
              </a:spcBef>
              <a:spcAft>
                <a:spcPts val="0"/>
              </a:spcAft>
              <a:buClr>
                <a:schemeClr val="dk1"/>
              </a:buClr>
              <a:buSzPts val="1100"/>
              <a:buFont typeface="Arial"/>
              <a:buNone/>
            </a:pPr>
            <a:r>
              <a:rPr b="1" lang="en" sz="1100">
                <a:solidFill>
                  <a:schemeClr val="dk1"/>
                </a:solidFill>
              </a:rPr>
              <a:t>A. Featured Content</a:t>
            </a:r>
            <a:endParaRPr b="1" sz="1100">
              <a:solidFill>
                <a:schemeClr val="dk1"/>
              </a:solidFill>
            </a:endParaRPr>
          </a:p>
          <a:p>
            <a:pPr indent="-298450" lvl="0" marL="457200" rtl="0" algn="l">
              <a:spcBef>
                <a:spcPts val="1200"/>
              </a:spcBef>
              <a:spcAft>
                <a:spcPts val="0"/>
              </a:spcAft>
              <a:buClr>
                <a:schemeClr val="dk1"/>
              </a:buClr>
              <a:buSzPts val="1100"/>
              <a:buChar char="●"/>
            </a:pPr>
            <a:r>
              <a:rPr lang="en" sz="1100">
                <a:solidFill>
                  <a:schemeClr val="dk1"/>
                </a:solidFill>
              </a:rPr>
              <a:t>The addition of featured content such as new album releases, upcoming concert dates, or exclusive interviews can help draw users in and keep them engaged.</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B. Social Media Integration</a:t>
            </a:r>
            <a:endParaRPr b="1" sz="1100">
              <a:solidFill>
                <a:schemeClr val="dk1"/>
              </a:solidFill>
            </a:endParaRPr>
          </a:p>
          <a:p>
            <a:pPr indent="-298450" lvl="0" marL="457200" rtl="0" algn="l">
              <a:spcBef>
                <a:spcPts val="1200"/>
              </a:spcBef>
              <a:spcAft>
                <a:spcPts val="0"/>
              </a:spcAft>
              <a:buClr>
                <a:schemeClr val="dk1"/>
              </a:buClr>
              <a:buSzPts val="1100"/>
              <a:buChar char="●"/>
            </a:pPr>
            <a:r>
              <a:rPr lang="en" sz="1100">
                <a:solidFill>
                  <a:schemeClr val="dk1"/>
                </a:solidFill>
              </a:rPr>
              <a:t>Integrating social media feeds, such as Twitter or Instagram, can help users stay up-to-date on Frank Ocean's latest news and interact with other fans.</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C. Call-to-Action Buttons</a:t>
            </a:r>
            <a:endParaRPr b="1" sz="1100">
              <a:solidFill>
                <a:schemeClr val="dk1"/>
              </a:solidFill>
            </a:endParaRPr>
          </a:p>
          <a:p>
            <a:pPr indent="-298450" lvl="0" marL="457200" rtl="0" algn="l">
              <a:spcBef>
                <a:spcPts val="1200"/>
              </a:spcBef>
              <a:spcAft>
                <a:spcPts val="0"/>
              </a:spcAft>
              <a:buClr>
                <a:schemeClr val="dk1"/>
              </a:buClr>
              <a:buSzPts val="1100"/>
              <a:buChar char="●"/>
            </a:pPr>
            <a:r>
              <a:rPr lang="en" sz="1100">
                <a:solidFill>
                  <a:schemeClr val="dk1"/>
                </a:solidFill>
              </a:rPr>
              <a:t>Adding more prominent calls-to-action, such as "Subscribe" or "Buy Now" buttons, can encourage users to engage more with the website and the artist's work.</a:t>
            </a:r>
            <a:endParaRPr sz="1100">
              <a:solidFill>
                <a:schemeClr val="dk1"/>
              </a:solidFill>
            </a:endParaRPr>
          </a:p>
          <a:p>
            <a:pPr indent="0" lvl="0" marL="0" rtl="0" algn="l">
              <a:spcBef>
                <a:spcPts val="1200"/>
              </a:spcBef>
              <a:spcAft>
                <a:spcPts val="0"/>
              </a:spcAft>
              <a:buClr>
                <a:schemeClr val="dk1"/>
              </a:buClr>
              <a:buSzPts val="1100"/>
              <a:buFont typeface="Arial"/>
              <a:buNone/>
            </a:pPr>
            <a:r>
              <a:rPr b="1" lang="en" sz="1100">
                <a:solidFill>
                  <a:schemeClr val="dk1"/>
                </a:solidFill>
              </a:rPr>
              <a:t>D. Featured Merchandise</a:t>
            </a:r>
            <a:endParaRPr b="1" sz="1100">
              <a:solidFill>
                <a:schemeClr val="dk1"/>
              </a:solidFill>
            </a:endParaRPr>
          </a:p>
          <a:p>
            <a:pPr indent="-298450" lvl="0" marL="457200" rtl="0" algn="l">
              <a:spcBef>
                <a:spcPts val="1200"/>
              </a:spcBef>
              <a:spcAft>
                <a:spcPts val="0"/>
              </a:spcAft>
              <a:buClr>
                <a:schemeClr val="dk1"/>
              </a:buClr>
              <a:buSzPts val="1100"/>
              <a:buChar char="●"/>
            </a:pPr>
            <a:r>
              <a:rPr lang="en" sz="1100">
                <a:solidFill>
                  <a:schemeClr val="dk1"/>
                </a:solidFill>
              </a:rPr>
              <a:t>Adding a section to the home page featuring new or popular merchandise can help increase sales and engage users who are interested in buying merchandise.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311700" y="555600"/>
            <a:ext cx="4260300" cy="755700"/>
          </a:xfrm>
          <a:prstGeom prst="rect">
            <a:avLst/>
          </a:prstGeom>
        </p:spPr>
        <p:txBody>
          <a:bodyPr anchorCtr="0" anchor="b" bIns="91425" lIns="91425" spcFirstLastPara="1" rIns="91425" wrap="square" tIns="91425">
            <a:normAutofit/>
          </a:bodyPr>
          <a:lstStyle/>
          <a:p>
            <a:pPr indent="0" lvl="0" marL="0" rtl="0" algn="l">
              <a:lnSpc>
                <a:spcPct val="115000"/>
              </a:lnSpc>
              <a:spcBef>
                <a:spcPts val="2400"/>
              </a:spcBef>
              <a:spcAft>
                <a:spcPts val="600"/>
              </a:spcAft>
              <a:buNone/>
            </a:pPr>
            <a:r>
              <a:rPr b="1" lang="en" sz="2300"/>
              <a:t>Evaluation of Website</a:t>
            </a:r>
            <a:endParaRPr/>
          </a:p>
        </p:txBody>
      </p:sp>
      <p:sp>
        <p:nvSpPr>
          <p:cNvPr id="143" name="Google Shape;143;p26"/>
          <p:cNvSpPr txBox="1"/>
          <p:nvPr>
            <p:ph idx="1" type="body"/>
          </p:nvPr>
        </p:nvSpPr>
        <p:spPr>
          <a:xfrm>
            <a:off x="311700" y="1389600"/>
            <a:ext cx="8327400" cy="3179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a:t>Blonded.co performs well in the areas of visibility of system status, error prevention, and recovery features. However, it lacks consistency and standards, and often provides poor error messages and help features. My recommendation is to create more consistency across the website and provide more clear and helpful error messages and help features.</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Usability testing of Blonded.co's key features such as the product pages and checkout process revealed that while they were generally easy to use, users experienced issues with slow load times and unclear layout. My recommendation is to optimize website performance and simplify the layout to eliminate unnecessary elements that slow down load times.</a:t>
            </a:r>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7"/>
          <p:cNvSpPr txBox="1"/>
          <p:nvPr>
            <p:ph type="title"/>
          </p:nvPr>
        </p:nvSpPr>
        <p:spPr>
          <a:xfrm>
            <a:off x="311700" y="555600"/>
            <a:ext cx="4260300" cy="755700"/>
          </a:xfrm>
          <a:prstGeom prst="rect">
            <a:avLst/>
          </a:prstGeom>
        </p:spPr>
        <p:txBody>
          <a:bodyPr anchorCtr="0" anchor="b" bIns="91425" lIns="91425" spcFirstLastPara="1" rIns="91425" wrap="square" tIns="91425">
            <a:normAutofit fontScale="90000"/>
          </a:bodyPr>
          <a:lstStyle/>
          <a:p>
            <a:pPr indent="0" lvl="0" marL="0" rtl="0" algn="l">
              <a:lnSpc>
                <a:spcPct val="115000"/>
              </a:lnSpc>
              <a:spcBef>
                <a:spcPts val="1200"/>
              </a:spcBef>
              <a:spcAft>
                <a:spcPts val="1200"/>
              </a:spcAft>
              <a:buNone/>
            </a:pPr>
            <a:r>
              <a:rPr b="1" lang="en" sz="2300"/>
              <a:t>Heuristics and information architecture (IA) of the website. </a:t>
            </a:r>
            <a:endParaRPr b="1" sz="2300"/>
          </a:p>
        </p:txBody>
      </p:sp>
      <p:sp>
        <p:nvSpPr>
          <p:cNvPr id="149" name="Google Shape;149;p27"/>
          <p:cNvSpPr txBox="1"/>
          <p:nvPr>
            <p:ph idx="1" type="body"/>
          </p:nvPr>
        </p:nvSpPr>
        <p:spPr>
          <a:xfrm>
            <a:off x="311700" y="1389600"/>
            <a:ext cx="8327400" cy="3179400"/>
          </a:xfrm>
          <a:prstGeom prst="rect">
            <a:avLst/>
          </a:prstGeom>
        </p:spPr>
        <p:txBody>
          <a:bodyPr anchorCtr="0" anchor="t" bIns="91425" lIns="91425" spcFirstLastPara="1" rIns="91425" wrap="square" tIns="91425">
            <a:normAutofit fontScale="77500" lnSpcReduction="10000"/>
          </a:bodyPr>
          <a:lstStyle/>
          <a:p>
            <a:pPr indent="-282733" lvl="0" marL="457200" rtl="0" algn="l">
              <a:spcBef>
                <a:spcPts val="1200"/>
              </a:spcBef>
              <a:spcAft>
                <a:spcPts val="0"/>
              </a:spcAft>
              <a:buClr>
                <a:schemeClr val="dk1"/>
              </a:buClr>
              <a:buSzPct val="91666"/>
              <a:buAutoNum type="arabicPeriod"/>
            </a:pPr>
            <a:r>
              <a:rPr lang="en"/>
              <a:t>Design Principles: The website utilizes a minimalist design, which is consistent with Frank Ocean's overall aesthetic. The use of whitespace and simple typography makes the site visually appealing and easy to read.</a:t>
            </a:r>
            <a:endParaRPr/>
          </a:p>
          <a:p>
            <a:pPr indent="-282733" lvl="0" marL="457200" rtl="0" algn="l">
              <a:spcBef>
                <a:spcPts val="0"/>
              </a:spcBef>
              <a:spcAft>
                <a:spcPts val="0"/>
              </a:spcAft>
              <a:buClr>
                <a:schemeClr val="dk1"/>
              </a:buClr>
              <a:buSzPct val="91666"/>
              <a:buAutoNum type="arabicPeriod"/>
            </a:pPr>
            <a:r>
              <a:rPr lang="en"/>
              <a:t>Consistency and Standards: The website maintains a consistent layout, with the main navigation bar at the top of the page. The site's typography, colors, and imagery are also consistent throughout, ensuring a cohesive and seamless user experience.</a:t>
            </a:r>
            <a:endParaRPr/>
          </a:p>
          <a:p>
            <a:pPr indent="-282733" lvl="0" marL="457200" rtl="0" algn="l">
              <a:spcBef>
                <a:spcPts val="0"/>
              </a:spcBef>
              <a:spcAft>
                <a:spcPts val="0"/>
              </a:spcAft>
              <a:buClr>
                <a:schemeClr val="dk1"/>
              </a:buClr>
              <a:buSzPct val="91666"/>
              <a:buAutoNum type="arabicPeriod"/>
            </a:pPr>
            <a:r>
              <a:rPr lang="en"/>
              <a:t>Navigation and IA: Blonded.co's IA is straightforward and easy to understand. The site is divided into the following sections: Home, Music, Merchandise, Tour, and About. Each section is accessible via the main navigation bar, making it easy for users to find the content they are looking for.</a:t>
            </a:r>
            <a:endParaRPr/>
          </a:p>
          <a:p>
            <a:pPr indent="-282733" lvl="0" marL="457200" rtl="0" algn="l">
              <a:spcBef>
                <a:spcPts val="0"/>
              </a:spcBef>
              <a:spcAft>
                <a:spcPts val="0"/>
              </a:spcAft>
              <a:buClr>
                <a:schemeClr val="dk1"/>
              </a:buClr>
              <a:buSzPct val="91666"/>
              <a:buAutoNum type="arabicPeriod"/>
            </a:pPr>
            <a:r>
              <a:rPr lang="en"/>
              <a:t>Flexibility and Efficiency of Use: The website is responsive, which means it adapts to different screen sizes and devices. This allows users to access the site from various devices, ensuring an efficient and flexible browsing experience.</a:t>
            </a:r>
            <a:endParaRPr/>
          </a:p>
          <a:p>
            <a:pPr indent="-282733" lvl="0" marL="457200" rtl="0" algn="l">
              <a:spcBef>
                <a:spcPts val="0"/>
              </a:spcBef>
              <a:spcAft>
                <a:spcPts val="0"/>
              </a:spcAft>
              <a:buClr>
                <a:schemeClr val="dk1"/>
              </a:buClr>
              <a:buSzPct val="91666"/>
              <a:buAutoNum type="arabicPeriod"/>
            </a:pPr>
            <a:r>
              <a:rPr lang="en"/>
              <a:t>Error Prevention and Recovery: While the site's minimalist design reduces the likelihood of user errors, any potential issues can be quickly resolved by using the main navigation bar to return to the desired section. Additionally, a search feature would enhance the user experience by enabling users to find specific content more efficiently.</a:t>
            </a:r>
            <a:endParaRPr/>
          </a:p>
          <a:p>
            <a:pPr indent="-282733" lvl="0" marL="457200" rtl="0" algn="l">
              <a:spcBef>
                <a:spcPts val="0"/>
              </a:spcBef>
              <a:spcAft>
                <a:spcPts val="0"/>
              </a:spcAft>
              <a:buClr>
                <a:schemeClr val="dk1"/>
              </a:buClr>
              <a:buSzPct val="91666"/>
              <a:buAutoNum type="arabicPeriod"/>
            </a:pPr>
            <a:r>
              <a:rPr lang="en"/>
              <a:t>Aesthetic and Minimalist Design: As mentioned earlier, Blonded.co employs a minimalist design that emphasizes content over flashy design elements. This approach enhances the overall user experience by reducing distractions and focusing on what's important: Frank Ocean's music and related content.</a:t>
            </a:r>
            <a:endParaRPr/>
          </a:p>
          <a:p>
            <a:pPr indent="-282733" lvl="0" marL="457200" rtl="0" algn="l">
              <a:spcBef>
                <a:spcPts val="0"/>
              </a:spcBef>
              <a:spcAft>
                <a:spcPts val="0"/>
              </a:spcAft>
              <a:buClr>
                <a:schemeClr val="dk1"/>
              </a:buClr>
              <a:buSzPct val="91666"/>
              <a:buAutoNum type="arabicPeriod"/>
            </a:pPr>
            <a:r>
              <a:rPr lang="en"/>
              <a:t>Help and Documentation: While the site does not provide explicit help or documentation, the straightforward design and clear navigation make it easy for users to explore and understand the website without the need for additional guidance.</a:t>
            </a:r>
            <a:endParaRPr/>
          </a:p>
          <a:p>
            <a:pPr indent="0" lvl="0" marL="0" rtl="0" algn="l">
              <a:spcBef>
                <a:spcPts val="1200"/>
              </a:spcBef>
              <a:spcAft>
                <a:spcPts val="1200"/>
              </a:spcAft>
              <a:buNone/>
            </a:pPr>
            <a:r>
              <a:rPr lang="en"/>
              <a:t>Overall, Blonded.co features a well-designed IA and effective heuristics that create a positive user experience. The minimalist design, consistent visual elements, and clear navigation contribute to the site's ease of use and accessibility. However, the site could benefit from the addition of a search feature to further enhance the user experience.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8"/>
          <p:cNvSpPr txBox="1"/>
          <p:nvPr>
            <p:ph type="title"/>
          </p:nvPr>
        </p:nvSpPr>
        <p:spPr>
          <a:xfrm>
            <a:off x="311700" y="555600"/>
            <a:ext cx="8463600" cy="755700"/>
          </a:xfrm>
          <a:prstGeom prst="rect">
            <a:avLst/>
          </a:prstGeom>
        </p:spPr>
        <p:txBody>
          <a:bodyPr anchorCtr="0" anchor="b" bIns="91425" lIns="91425" spcFirstLastPara="1" rIns="91425" wrap="square" tIns="91425">
            <a:normAutofit/>
          </a:bodyPr>
          <a:lstStyle/>
          <a:p>
            <a:pPr indent="0" lvl="0" marL="0" rtl="0" algn="l">
              <a:lnSpc>
                <a:spcPct val="115000"/>
              </a:lnSpc>
              <a:spcBef>
                <a:spcPts val="2400"/>
              </a:spcBef>
              <a:spcAft>
                <a:spcPts val="600"/>
              </a:spcAft>
              <a:buNone/>
            </a:pPr>
            <a:r>
              <a:rPr b="1" lang="en" sz="2300"/>
              <a:t>Mobile Responsiveness Evaluation</a:t>
            </a:r>
            <a:endParaRPr/>
          </a:p>
        </p:txBody>
      </p:sp>
      <p:sp>
        <p:nvSpPr>
          <p:cNvPr id="155" name="Google Shape;155;p28"/>
          <p:cNvSpPr txBox="1"/>
          <p:nvPr>
            <p:ph idx="1" type="body"/>
          </p:nvPr>
        </p:nvSpPr>
        <p:spPr>
          <a:xfrm>
            <a:off x="311700" y="1389600"/>
            <a:ext cx="8243400" cy="3179400"/>
          </a:xfrm>
          <a:prstGeom prst="rect">
            <a:avLst/>
          </a:prstGeom>
        </p:spPr>
        <p:txBody>
          <a:bodyPr anchorCtr="0" anchor="t" bIns="91425" lIns="91425" spcFirstLastPara="1" rIns="91425" wrap="square" tIns="91425">
            <a:normAutofit/>
          </a:bodyPr>
          <a:lstStyle/>
          <a:p>
            <a:pPr indent="0" lvl="0" marL="0" marR="381000" rtl="0" algn="l">
              <a:spcBef>
                <a:spcPts val="1200"/>
              </a:spcBef>
              <a:spcAft>
                <a:spcPts val="0"/>
              </a:spcAft>
              <a:buClr>
                <a:schemeClr val="dk1"/>
              </a:buClr>
              <a:buSzPts val="1100"/>
              <a:buFont typeface="Arial"/>
              <a:buNone/>
            </a:pPr>
            <a:r>
              <a:rPr lang="en"/>
              <a:t>Blonded.co is responsive to mobile devices, but some users experienced issues with slow load times and difficulty navigating menus due to the small screen size.</a:t>
            </a:r>
            <a:endParaRPr/>
          </a:p>
          <a:p>
            <a:pPr indent="0" lvl="0" marL="0" rtl="0" algn="l">
              <a:spcBef>
                <a:spcPts val="1200"/>
              </a:spcBef>
              <a:spcAft>
                <a:spcPts val="0"/>
              </a:spcAft>
              <a:buClr>
                <a:schemeClr val="dk1"/>
              </a:buClr>
              <a:buSzPts val="1100"/>
              <a:buFont typeface="Arial"/>
              <a:buNone/>
            </a:pPr>
            <a:r>
              <a:rPr lang="en"/>
              <a:t>After evaluating the mobile responsiveness of Blonded.co, I found that while it is responsive to mobile devices, there are still some issues with slow loading times and difficulty navigating menus due to the small screen size. My recommendation is to optimize website performance for mobile users and simplify the navigation menu for ease of use on smaller screens.</a:t>
            </a:r>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29"/>
          <p:cNvPicPr preferRelativeResize="0"/>
          <p:nvPr/>
        </p:nvPicPr>
        <p:blipFill rotWithShape="1">
          <a:blip r:embed="rId3">
            <a:alphaModFix/>
          </a:blip>
          <a:srcRect b="0" l="19878" r="21740" t="0"/>
          <a:stretch/>
        </p:blipFill>
        <p:spPr>
          <a:xfrm>
            <a:off x="2050248" y="2571738"/>
            <a:ext cx="4738551" cy="2669060"/>
          </a:xfrm>
          <a:prstGeom prst="rect">
            <a:avLst/>
          </a:prstGeom>
          <a:noFill/>
          <a:ln cap="flat" cmpd="sng" w="9525">
            <a:solidFill>
              <a:schemeClr val="dk2"/>
            </a:solidFill>
            <a:prstDash val="dashDot"/>
            <a:round/>
            <a:headEnd len="sm" w="sm" type="none"/>
            <a:tailEnd len="sm" w="sm" type="none"/>
          </a:ln>
        </p:spPr>
      </p:pic>
      <p:pic>
        <p:nvPicPr>
          <p:cNvPr id="161" name="Google Shape;161;p29"/>
          <p:cNvPicPr preferRelativeResize="0"/>
          <p:nvPr/>
        </p:nvPicPr>
        <p:blipFill>
          <a:blip r:embed="rId4">
            <a:alphaModFix/>
          </a:blip>
          <a:stretch>
            <a:fillRect/>
          </a:stretch>
        </p:blipFill>
        <p:spPr>
          <a:xfrm>
            <a:off x="1722099" y="42223"/>
            <a:ext cx="5394826" cy="2263339"/>
          </a:xfrm>
          <a:prstGeom prst="rect">
            <a:avLst/>
          </a:prstGeom>
          <a:noFill/>
          <a:ln cap="flat" cmpd="sng" w="9525">
            <a:solidFill>
              <a:schemeClr val="dk2"/>
            </a:solidFill>
            <a:prstDash val="dash"/>
            <a:round/>
            <a:headEnd len="sm" w="sm" type="none"/>
            <a:tailEnd len="sm" w="sm" type="none"/>
          </a:ln>
        </p:spPr>
      </p:pic>
      <p:sp>
        <p:nvSpPr>
          <p:cNvPr id="162" name="Google Shape;162;p29"/>
          <p:cNvSpPr txBox="1"/>
          <p:nvPr/>
        </p:nvSpPr>
        <p:spPr>
          <a:xfrm>
            <a:off x="755775" y="167950"/>
            <a:ext cx="83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Before</a:t>
            </a:r>
            <a:endParaRPr/>
          </a:p>
        </p:txBody>
      </p:sp>
      <p:sp>
        <p:nvSpPr>
          <p:cNvPr id="163" name="Google Shape;163;p29"/>
          <p:cNvSpPr txBox="1"/>
          <p:nvPr/>
        </p:nvSpPr>
        <p:spPr>
          <a:xfrm>
            <a:off x="813700" y="3364475"/>
            <a:ext cx="83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After</a:t>
            </a:r>
            <a:endParaRPr/>
          </a:p>
        </p:txBody>
      </p:sp>
      <p:sp>
        <p:nvSpPr>
          <p:cNvPr id="164" name="Google Shape;164;p29"/>
          <p:cNvSpPr txBox="1"/>
          <p:nvPr/>
        </p:nvSpPr>
        <p:spPr>
          <a:xfrm>
            <a:off x="7552750" y="167950"/>
            <a:ext cx="125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Home Page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30"/>
          <p:cNvPicPr preferRelativeResize="0"/>
          <p:nvPr/>
        </p:nvPicPr>
        <p:blipFill rotWithShape="1">
          <a:blip r:embed="rId3">
            <a:alphaModFix/>
          </a:blip>
          <a:srcRect b="25317" l="19603" r="18827" t="0"/>
          <a:stretch/>
        </p:blipFill>
        <p:spPr>
          <a:xfrm>
            <a:off x="1769500" y="2509100"/>
            <a:ext cx="4864574" cy="2634400"/>
          </a:xfrm>
          <a:prstGeom prst="rect">
            <a:avLst/>
          </a:prstGeom>
          <a:noFill/>
          <a:ln cap="flat" cmpd="sng" w="9525">
            <a:solidFill>
              <a:schemeClr val="dk2"/>
            </a:solidFill>
            <a:prstDash val="dash"/>
            <a:round/>
            <a:headEnd len="sm" w="sm" type="none"/>
            <a:tailEnd len="sm" w="sm" type="none"/>
          </a:ln>
        </p:spPr>
      </p:pic>
      <p:sp>
        <p:nvSpPr>
          <p:cNvPr id="170" name="Google Shape;170;p30"/>
          <p:cNvSpPr txBox="1"/>
          <p:nvPr/>
        </p:nvSpPr>
        <p:spPr>
          <a:xfrm>
            <a:off x="7552750" y="167950"/>
            <a:ext cx="1255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Home Page</a:t>
            </a:r>
            <a:endParaRPr/>
          </a:p>
        </p:txBody>
      </p:sp>
      <p:pic>
        <p:nvPicPr>
          <p:cNvPr id="171" name="Google Shape;171;p30"/>
          <p:cNvPicPr preferRelativeResize="0"/>
          <p:nvPr/>
        </p:nvPicPr>
        <p:blipFill rotWithShape="1">
          <a:blip r:embed="rId4">
            <a:alphaModFix/>
          </a:blip>
          <a:srcRect b="9779" l="0" r="7612" t="0"/>
          <a:stretch/>
        </p:blipFill>
        <p:spPr>
          <a:xfrm>
            <a:off x="1769500" y="0"/>
            <a:ext cx="4864573" cy="2424800"/>
          </a:xfrm>
          <a:prstGeom prst="rect">
            <a:avLst/>
          </a:prstGeom>
          <a:noFill/>
          <a:ln cap="flat" cmpd="sng" w="9525">
            <a:solidFill>
              <a:schemeClr val="dk2"/>
            </a:solidFill>
            <a:prstDash val="dash"/>
            <a:round/>
            <a:headEnd len="sm" w="sm" type="none"/>
            <a:tailEnd len="sm" w="sm" type="none"/>
          </a:ln>
        </p:spPr>
      </p:pic>
      <p:sp>
        <p:nvSpPr>
          <p:cNvPr id="172" name="Google Shape;172;p30"/>
          <p:cNvSpPr txBox="1"/>
          <p:nvPr/>
        </p:nvSpPr>
        <p:spPr>
          <a:xfrm>
            <a:off x="755775" y="167950"/>
            <a:ext cx="83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Before</a:t>
            </a:r>
            <a:endParaRPr/>
          </a:p>
        </p:txBody>
      </p:sp>
      <p:sp>
        <p:nvSpPr>
          <p:cNvPr id="173" name="Google Shape;173;p30"/>
          <p:cNvSpPr txBox="1"/>
          <p:nvPr/>
        </p:nvSpPr>
        <p:spPr>
          <a:xfrm>
            <a:off x="813700" y="3364475"/>
            <a:ext cx="839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After</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1"/>
          <p:cNvSpPr txBox="1"/>
          <p:nvPr/>
        </p:nvSpPr>
        <p:spPr>
          <a:xfrm>
            <a:off x="6350650" y="155400"/>
            <a:ext cx="245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old</a:t>
            </a:r>
            <a:r>
              <a:rPr lang="en"/>
              <a:t> Merchandise Page</a:t>
            </a:r>
            <a:endParaRPr/>
          </a:p>
        </p:txBody>
      </p:sp>
      <p:pic>
        <p:nvPicPr>
          <p:cNvPr id="179" name="Google Shape;179;p31"/>
          <p:cNvPicPr preferRelativeResize="0"/>
          <p:nvPr/>
        </p:nvPicPr>
        <p:blipFill>
          <a:blip r:embed="rId3">
            <a:alphaModFix/>
          </a:blip>
          <a:stretch>
            <a:fillRect/>
          </a:stretch>
        </p:blipFill>
        <p:spPr>
          <a:xfrm>
            <a:off x="152400" y="708000"/>
            <a:ext cx="8839198" cy="388051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ph type="title"/>
          </p:nvPr>
        </p:nvSpPr>
        <p:spPr>
          <a:xfrm>
            <a:off x="311700" y="377500"/>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2400"/>
              </a:spcBef>
              <a:spcAft>
                <a:spcPts val="0"/>
              </a:spcAft>
              <a:buClr>
                <a:schemeClr val="dk1"/>
              </a:buClr>
              <a:buSzPct val="47826"/>
              <a:buFont typeface="Arial"/>
              <a:buNone/>
            </a:pPr>
            <a:r>
              <a:rPr b="1" lang="en" sz="2300"/>
              <a:t>Improving User Experience on Frank Ocean's Website </a:t>
            </a:r>
            <a:endParaRPr b="1" sz="2300"/>
          </a:p>
          <a:p>
            <a:pPr indent="0" lvl="0" marL="0" rtl="0" algn="l">
              <a:spcBef>
                <a:spcPts val="600"/>
              </a:spcBef>
              <a:spcAft>
                <a:spcPts val="0"/>
              </a:spcAft>
              <a:buNone/>
            </a:pPr>
            <a:r>
              <a:t/>
            </a:r>
            <a:endParaRPr/>
          </a:p>
        </p:txBody>
      </p:sp>
      <p:sp>
        <p:nvSpPr>
          <p:cNvPr id="61" name="Google Shape;61;p14"/>
          <p:cNvSpPr txBox="1"/>
          <p:nvPr>
            <p:ph idx="1" type="body"/>
          </p:nvPr>
        </p:nvSpPr>
        <p:spPr>
          <a:xfrm>
            <a:off x="311700" y="1017875"/>
            <a:ext cx="3415500" cy="3821100"/>
          </a:xfrm>
          <a:prstGeom prst="rect">
            <a:avLst/>
          </a:prstGeom>
        </p:spPr>
        <p:txBody>
          <a:bodyPr anchorCtr="0" anchor="t" bIns="91425" lIns="91425" spcFirstLastPara="1" rIns="91425" wrap="square" tIns="91425">
            <a:normAutofit lnSpcReduction="20000"/>
          </a:bodyPr>
          <a:lstStyle/>
          <a:p>
            <a:pPr indent="0" lvl="0" marL="0" rtl="0" algn="l">
              <a:spcBef>
                <a:spcPts val="1200"/>
              </a:spcBef>
              <a:spcAft>
                <a:spcPts val="0"/>
              </a:spcAft>
              <a:buClr>
                <a:schemeClr val="dk1"/>
              </a:buClr>
              <a:buSzPts val="1100"/>
              <a:buFont typeface="Arial"/>
              <a:buNone/>
            </a:pPr>
            <a:r>
              <a:rPr lang="en"/>
              <a:t>In this guide, we'll break down the essential elements of a website analysis and how you can improve user experience. From identifying target audiences and streamlining user flows to optimizing page load times and enhancing content quality, we'll cover all the key areas to help your website stand out and resonate with your users.</a:t>
            </a:r>
            <a:endParaRPr/>
          </a:p>
          <a:p>
            <a:pPr indent="0" lvl="0" marL="0" rtl="0" algn="l">
              <a:spcBef>
                <a:spcPts val="1200"/>
              </a:spcBef>
              <a:spcAft>
                <a:spcPts val="1200"/>
              </a:spcAft>
              <a:buNone/>
            </a:pPr>
            <a:r>
              <a:t/>
            </a:r>
            <a:endParaRPr/>
          </a:p>
        </p:txBody>
      </p:sp>
      <p:pic>
        <p:nvPicPr>
          <p:cNvPr id="62" name="Google Shape;62;p14"/>
          <p:cNvPicPr preferRelativeResize="0"/>
          <p:nvPr/>
        </p:nvPicPr>
        <p:blipFill>
          <a:blip r:embed="rId3">
            <a:alphaModFix/>
          </a:blip>
          <a:stretch>
            <a:fillRect/>
          </a:stretch>
        </p:blipFill>
        <p:spPr>
          <a:xfrm>
            <a:off x="4658875" y="950188"/>
            <a:ext cx="3503051" cy="38209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32"/>
          <p:cNvPicPr preferRelativeResize="0"/>
          <p:nvPr/>
        </p:nvPicPr>
        <p:blipFill rotWithShape="1">
          <a:blip r:embed="rId3">
            <a:alphaModFix/>
          </a:blip>
          <a:srcRect b="8079" l="18384" r="16469" t="0"/>
          <a:stretch/>
        </p:blipFill>
        <p:spPr>
          <a:xfrm>
            <a:off x="1923925" y="155400"/>
            <a:ext cx="4426726" cy="2731249"/>
          </a:xfrm>
          <a:prstGeom prst="rect">
            <a:avLst/>
          </a:prstGeom>
          <a:noFill/>
          <a:ln>
            <a:noFill/>
          </a:ln>
        </p:spPr>
      </p:pic>
      <p:pic>
        <p:nvPicPr>
          <p:cNvPr id="185" name="Google Shape;185;p32"/>
          <p:cNvPicPr preferRelativeResize="0"/>
          <p:nvPr/>
        </p:nvPicPr>
        <p:blipFill>
          <a:blip r:embed="rId4">
            <a:alphaModFix/>
          </a:blip>
          <a:stretch>
            <a:fillRect/>
          </a:stretch>
        </p:blipFill>
        <p:spPr>
          <a:xfrm>
            <a:off x="1923925" y="2991075"/>
            <a:ext cx="4426723" cy="1842475"/>
          </a:xfrm>
          <a:prstGeom prst="rect">
            <a:avLst/>
          </a:prstGeom>
          <a:noFill/>
          <a:ln>
            <a:noFill/>
          </a:ln>
        </p:spPr>
      </p:pic>
      <p:sp>
        <p:nvSpPr>
          <p:cNvPr id="186" name="Google Shape;186;p32"/>
          <p:cNvSpPr txBox="1"/>
          <p:nvPr/>
        </p:nvSpPr>
        <p:spPr>
          <a:xfrm>
            <a:off x="6350650" y="155400"/>
            <a:ext cx="245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New </a:t>
            </a:r>
            <a:r>
              <a:rPr lang="en"/>
              <a:t>Merchandise</a:t>
            </a:r>
            <a:r>
              <a:rPr lang="en"/>
              <a:t> Page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pic>
        <p:nvPicPr>
          <p:cNvPr id="191" name="Google Shape;191;p33"/>
          <p:cNvPicPr preferRelativeResize="0"/>
          <p:nvPr/>
        </p:nvPicPr>
        <p:blipFill>
          <a:blip r:embed="rId3">
            <a:alphaModFix/>
          </a:blip>
          <a:stretch>
            <a:fillRect/>
          </a:stretch>
        </p:blipFill>
        <p:spPr>
          <a:xfrm>
            <a:off x="1126125" y="210750"/>
            <a:ext cx="6891749" cy="2829814"/>
          </a:xfrm>
          <a:prstGeom prst="rect">
            <a:avLst/>
          </a:prstGeom>
          <a:noFill/>
          <a:ln>
            <a:noFill/>
          </a:ln>
        </p:spPr>
      </p:pic>
      <p:pic>
        <p:nvPicPr>
          <p:cNvPr id="192" name="Google Shape;192;p33"/>
          <p:cNvPicPr preferRelativeResize="0"/>
          <p:nvPr/>
        </p:nvPicPr>
        <p:blipFill>
          <a:blip r:embed="rId4">
            <a:alphaModFix/>
          </a:blip>
          <a:stretch>
            <a:fillRect/>
          </a:stretch>
        </p:blipFill>
        <p:spPr>
          <a:xfrm>
            <a:off x="152400" y="3192964"/>
            <a:ext cx="3834077" cy="179813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4"/>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Conclusion</a:t>
            </a:r>
            <a:endParaRPr/>
          </a:p>
        </p:txBody>
      </p:sp>
      <p:sp>
        <p:nvSpPr>
          <p:cNvPr id="198" name="Google Shape;198;p34"/>
          <p:cNvSpPr txBox="1"/>
          <p:nvPr>
            <p:ph idx="1" type="body"/>
          </p:nvPr>
        </p:nvSpPr>
        <p:spPr>
          <a:xfrm>
            <a:off x="311700" y="1389600"/>
            <a:ext cx="8274900" cy="3179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a:t>In conclusion, Blonded.co has a visually appealing and minimalist design that is consistent with Frank Ocean's overall aesthetic. The website's information architecture is straightforward and the main navigation is clear, contributing to a positive user experience. </a:t>
            </a:r>
            <a:endParaRPr/>
          </a:p>
          <a:p>
            <a:pPr indent="0" lvl="0" marL="0" rtl="0" algn="l">
              <a:spcBef>
                <a:spcPts val="1200"/>
              </a:spcBef>
              <a:spcAft>
                <a:spcPts val="0"/>
              </a:spcAft>
              <a:buClr>
                <a:schemeClr val="dk1"/>
              </a:buClr>
              <a:buSzPts val="1100"/>
              <a:buFont typeface="Arial"/>
              <a:buNone/>
            </a:pPr>
            <a:r>
              <a:rPr lang="en"/>
              <a:t>However, there are opportunities for improvement in areas such as content placement, website performance, consistency, mobile responsiveness, and navigation labeling. By addressing these issues and implementing the recommendations provided, Blonded.co can further enhance its user experience and continue to be a popular destination for fans of Frank Ocean and his music.</a:t>
            </a:r>
            <a:endParaRPr/>
          </a:p>
          <a:p>
            <a:pPr indent="0" lvl="0" marL="0" rtl="0" algn="l">
              <a:spcBef>
                <a:spcPts val="1200"/>
              </a:spcBef>
              <a:spcAft>
                <a:spcPts val="0"/>
              </a:spcAft>
              <a:buClr>
                <a:schemeClr val="dk1"/>
              </a:buClr>
              <a:buSzPts val="1100"/>
              <a:buFont typeface="Arial"/>
              <a:buNone/>
            </a:pPr>
            <a:r>
              <a:t/>
            </a:r>
            <a:endParaRPr/>
          </a:p>
          <a:p>
            <a:pPr indent="0" lvl="0" marL="0" rtl="0" algn="l">
              <a:spcBef>
                <a:spcPts val="1200"/>
              </a:spcBef>
              <a:spcAft>
                <a:spcPts val="0"/>
              </a:spcAft>
              <a:buClr>
                <a:schemeClr val="dk1"/>
              </a:buClr>
              <a:buSzPts val="1100"/>
              <a:buFont typeface="Arial"/>
              <a:buNone/>
            </a:pPr>
            <a:r>
              <a:rPr lang="en"/>
              <a:t>Redesign website -</a:t>
            </a:r>
            <a:r>
              <a:rPr i="1" lang="en" u="sng"/>
              <a:t>https://mkc611.wixsite.com/blonded</a:t>
            </a:r>
            <a:endParaRPr i="1" u="sng"/>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311700" y="555600"/>
            <a:ext cx="4166400" cy="755700"/>
          </a:xfrm>
          <a:prstGeom prst="rect">
            <a:avLst/>
          </a:prstGeom>
        </p:spPr>
        <p:txBody>
          <a:bodyPr anchorCtr="0" anchor="b" bIns="91425" lIns="91425" spcFirstLastPara="1" rIns="91425" wrap="square" tIns="91425">
            <a:normAutofit/>
          </a:bodyPr>
          <a:lstStyle/>
          <a:p>
            <a:pPr indent="0" lvl="0" marL="0" rtl="0" algn="l">
              <a:lnSpc>
                <a:spcPct val="115000"/>
              </a:lnSpc>
              <a:spcBef>
                <a:spcPts val="2400"/>
              </a:spcBef>
              <a:spcAft>
                <a:spcPts val="600"/>
              </a:spcAft>
              <a:buNone/>
            </a:pPr>
            <a:r>
              <a:rPr b="1" lang="en" sz="2300"/>
              <a:t>About </a:t>
            </a:r>
            <a:r>
              <a:rPr b="1" lang="en" sz="2300"/>
              <a:t>Frank Ocean</a:t>
            </a:r>
            <a:endParaRPr/>
          </a:p>
        </p:txBody>
      </p:sp>
      <p:sp>
        <p:nvSpPr>
          <p:cNvPr id="68" name="Google Shape;68;p15"/>
          <p:cNvSpPr txBox="1"/>
          <p:nvPr>
            <p:ph idx="1" type="body"/>
          </p:nvPr>
        </p:nvSpPr>
        <p:spPr>
          <a:xfrm>
            <a:off x="311700" y="1389600"/>
            <a:ext cx="4166400" cy="3179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a:t>Frank Ocean is a Grammy-winning American singer, songwriter, and record producer known for his distinctive style and unique approach to music. Born Christopher Edwin Breaux in Long Beach, California, in 1987, Ocean began his music career as a songwriter for artists such as Beyoncé, Justin Bieber, and John Legend. He gained fame as a member of the hip hop collective Odd Future, where he released his first mixtape, Nostalgia, Ultra, in 2011.</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555600"/>
            <a:ext cx="4166400" cy="755700"/>
          </a:xfrm>
          <a:prstGeom prst="rect">
            <a:avLst/>
          </a:prstGeom>
        </p:spPr>
        <p:txBody>
          <a:bodyPr anchorCtr="0" anchor="b" bIns="91425" lIns="91425" spcFirstLastPara="1" rIns="91425" wrap="square" tIns="91425">
            <a:normAutofit fontScale="90000"/>
          </a:bodyPr>
          <a:lstStyle/>
          <a:p>
            <a:pPr indent="0" lvl="0" marL="0" rtl="0" algn="l">
              <a:lnSpc>
                <a:spcPct val="115000"/>
              </a:lnSpc>
              <a:spcBef>
                <a:spcPts val="2400"/>
              </a:spcBef>
              <a:spcAft>
                <a:spcPts val="600"/>
              </a:spcAft>
              <a:buNone/>
            </a:pPr>
            <a:r>
              <a:rPr b="1" lang="en" sz="2300"/>
              <a:t>Project Objectives and Target Audience</a:t>
            </a:r>
            <a:endParaRPr/>
          </a:p>
        </p:txBody>
      </p:sp>
      <p:sp>
        <p:nvSpPr>
          <p:cNvPr id="74" name="Google Shape;74;p16"/>
          <p:cNvSpPr txBox="1"/>
          <p:nvPr>
            <p:ph idx="1" type="body"/>
          </p:nvPr>
        </p:nvSpPr>
        <p:spPr>
          <a:xfrm>
            <a:off x="311700" y="1389600"/>
            <a:ext cx="4166400" cy="3179400"/>
          </a:xfrm>
          <a:prstGeom prst="rect">
            <a:avLst/>
          </a:prstGeom>
        </p:spPr>
        <p:txBody>
          <a:bodyPr anchorCtr="0" anchor="t" bIns="91425" lIns="91425" spcFirstLastPara="1" rIns="91425" wrap="square" tIns="91425">
            <a:normAutofit lnSpcReduction="20000"/>
          </a:bodyPr>
          <a:lstStyle/>
          <a:p>
            <a:pPr indent="0" lvl="0" marL="0" rtl="0" algn="l">
              <a:spcBef>
                <a:spcPts val="1200"/>
              </a:spcBef>
              <a:spcAft>
                <a:spcPts val="0"/>
              </a:spcAft>
              <a:buNone/>
            </a:pPr>
            <a:r>
              <a:rPr lang="en"/>
              <a:t>Frank Ocean's website is an essential platform for the artist to engage with fans and promote his work. As such, it is crucial that the website provides a positive user experience that is intuitive, accessible, and engaging for all users. </a:t>
            </a:r>
            <a:endParaRPr/>
          </a:p>
          <a:p>
            <a:pPr indent="0" lvl="0" marL="0" rtl="0" algn="l">
              <a:spcBef>
                <a:spcPts val="1200"/>
              </a:spcBef>
              <a:spcAft>
                <a:spcPts val="1200"/>
              </a:spcAft>
              <a:buNone/>
            </a:pPr>
            <a:r>
              <a:rPr lang="en"/>
              <a:t>To ensure this, it is necessary to analyze the website's design, content organization, navigation, accessibility, and user engagement. By conducting a comprehensive analysis of these areas, we can identify any potential issues or areas for improvement and provide recommendations for enhancing the user experience. This website analysis will aim to provide these recommendations, helping to improve the overall user experience and make the website more accessible and user-friendly for all users.</a:t>
            </a:r>
            <a:endParaRPr/>
          </a:p>
        </p:txBody>
      </p:sp>
      <p:pic>
        <p:nvPicPr>
          <p:cNvPr id="75" name="Google Shape;75;p16"/>
          <p:cNvPicPr preferRelativeResize="0"/>
          <p:nvPr/>
        </p:nvPicPr>
        <p:blipFill>
          <a:blip r:embed="rId3">
            <a:alphaModFix/>
          </a:blip>
          <a:stretch>
            <a:fillRect/>
          </a:stretch>
        </p:blipFill>
        <p:spPr>
          <a:xfrm>
            <a:off x="4854200" y="152400"/>
            <a:ext cx="3455099" cy="48387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555600"/>
            <a:ext cx="4166400" cy="755700"/>
          </a:xfrm>
          <a:prstGeom prst="rect">
            <a:avLst/>
          </a:prstGeom>
        </p:spPr>
        <p:txBody>
          <a:bodyPr anchorCtr="0" anchor="b" bIns="91425" lIns="91425" spcFirstLastPara="1" rIns="91425" wrap="square" tIns="91425">
            <a:normAutofit/>
          </a:bodyPr>
          <a:lstStyle/>
          <a:p>
            <a:pPr indent="0" lvl="0" marL="0" rtl="0" algn="l">
              <a:lnSpc>
                <a:spcPct val="115000"/>
              </a:lnSpc>
              <a:spcBef>
                <a:spcPts val="2400"/>
              </a:spcBef>
              <a:spcAft>
                <a:spcPts val="600"/>
              </a:spcAft>
              <a:buNone/>
            </a:pPr>
            <a:r>
              <a:rPr b="1" lang="en" sz="2300"/>
              <a:t>Website Goals</a:t>
            </a:r>
            <a:endParaRPr/>
          </a:p>
        </p:txBody>
      </p:sp>
      <p:sp>
        <p:nvSpPr>
          <p:cNvPr id="81" name="Google Shape;81;p17"/>
          <p:cNvSpPr txBox="1"/>
          <p:nvPr>
            <p:ph idx="1" type="body"/>
          </p:nvPr>
        </p:nvSpPr>
        <p:spPr>
          <a:xfrm>
            <a:off x="311700" y="1389600"/>
            <a:ext cx="4166400" cy="3179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lang="en"/>
              <a:t>Increase Fan Engagement: The website's design and content aim to encourage users to engage with Frank Ocean's music, share it with others, and purchase his merchandise</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8"/>
          <p:cNvSpPr txBox="1"/>
          <p:nvPr>
            <p:ph type="title"/>
          </p:nvPr>
        </p:nvSpPr>
        <p:spPr>
          <a:xfrm>
            <a:off x="311700" y="555600"/>
            <a:ext cx="4166400" cy="755700"/>
          </a:xfrm>
          <a:prstGeom prst="rect">
            <a:avLst/>
          </a:prstGeom>
        </p:spPr>
        <p:txBody>
          <a:bodyPr anchorCtr="0" anchor="b" bIns="91425" lIns="91425" spcFirstLastPara="1" rIns="91425" wrap="square" tIns="91425">
            <a:normAutofit/>
          </a:bodyPr>
          <a:lstStyle/>
          <a:p>
            <a:pPr indent="0" lvl="0" marL="0" rtl="0" algn="l">
              <a:lnSpc>
                <a:spcPct val="115000"/>
              </a:lnSpc>
              <a:spcBef>
                <a:spcPts val="1200"/>
              </a:spcBef>
              <a:spcAft>
                <a:spcPts val="1200"/>
              </a:spcAft>
              <a:buNone/>
            </a:pPr>
            <a:r>
              <a:rPr b="1" lang="en" sz="2300"/>
              <a:t>Intended User Base</a:t>
            </a:r>
            <a:endParaRPr b="1" sz="2300"/>
          </a:p>
        </p:txBody>
      </p:sp>
      <p:sp>
        <p:nvSpPr>
          <p:cNvPr id="87" name="Google Shape;87;p18"/>
          <p:cNvSpPr txBox="1"/>
          <p:nvPr>
            <p:ph idx="1" type="body"/>
          </p:nvPr>
        </p:nvSpPr>
        <p:spPr>
          <a:xfrm>
            <a:off x="311700" y="1389600"/>
            <a:ext cx="4166400" cy="3179400"/>
          </a:xfrm>
          <a:prstGeom prst="rect">
            <a:avLst/>
          </a:prstGeom>
        </p:spPr>
        <p:txBody>
          <a:bodyPr anchorCtr="0" anchor="t" bIns="91425" lIns="91425" spcFirstLastPara="1" rIns="91425" wrap="square" tIns="91425">
            <a:normAutofit/>
          </a:bodyPr>
          <a:lstStyle/>
          <a:p>
            <a:pPr indent="-298450" lvl="0" marL="457200" rtl="0" algn="l">
              <a:spcBef>
                <a:spcPts val="1200"/>
              </a:spcBef>
              <a:spcAft>
                <a:spcPts val="0"/>
              </a:spcAft>
              <a:buClr>
                <a:srgbClr val="000000"/>
              </a:buClr>
              <a:buSzPts val="1100"/>
              <a:buAutoNum type="arabicPeriod"/>
            </a:pPr>
            <a:r>
              <a:rPr lang="en"/>
              <a:t>Frank Ocean Fans: The website's primary target audience is Frank Ocean's fans who are interested in his music, want to keep up with his latest releases, and purchase his merchandise.</a:t>
            </a:r>
            <a:endParaRPr/>
          </a:p>
          <a:p>
            <a:pPr indent="-298450" lvl="0" marL="457200" rtl="0" algn="l">
              <a:spcBef>
                <a:spcPts val="0"/>
              </a:spcBef>
              <a:spcAft>
                <a:spcPts val="0"/>
              </a:spcAft>
              <a:buClr>
                <a:srgbClr val="000000"/>
              </a:buClr>
              <a:buSzPts val="1100"/>
              <a:buAutoNum type="arabicPeriod"/>
            </a:pPr>
            <a:r>
              <a:rPr lang="en"/>
              <a:t>Music Lovers: The website may also attract music lovers who are interested in exploring new music and discovering new artists.</a:t>
            </a:r>
            <a:endParaRPr/>
          </a:p>
        </p:txBody>
      </p:sp>
      <p:pic>
        <p:nvPicPr>
          <p:cNvPr id="88" name="Google Shape;88;p18"/>
          <p:cNvPicPr preferRelativeResize="0"/>
          <p:nvPr/>
        </p:nvPicPr>
        <p:blipFill rotWithShape="1">
          <a:blip r:embed="rId3">
            <a:alphaModFix/>
          </a:blip>
          <a:srcRect b="0" l="26223" r="26218" t="0"/>
          <a:stretch/>
        </p:blipFill>
        <p:spPr>
          <a:xfrm>
            <a:off x="4854200" y="152400"/>
            <a:ext cx="3455099" cy="48387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555600"/>
            <a:ext cx="4166400" cy="755700"/>
          </a:xfrm>
          <a:prstGeom prst="rect">
            <a:avLst/>
          </a:prstGeom>
        </p:spPr>
        <p:txBody>
          <a:bodyPr anchorCtr="0" anchor="b" bIns="91425" lIns="91425" spcFirstLastPara="1" rIns="91425" wrap="square" tIns="91425">
            <a:noAutofit/>
          </a:bodyPr>
          <a:lstStyle/>
          <a:p>
            <a:pPr indent="0" lvl="0" marL="0" rtl="0" algn="l">
              <a:lnSpc>
                <a:spcPct val="115000"/>
              </a:lnSpc>
              <a:spcBef>
                <a:spcPts val="1200"/>
              </a:spcBef>
              <a:spcAft>
                <a:spcPts val="1200"/>
              </a:spcAft>
              <a:buNone/>
            </a:pPr>
            <a:r>
              <a:rPr b="1" lang="en" sz="2300"/>
              <a:t>Users' Needs and Expectations</a:t>
            </a:r>
            <a:endParaRPr b="1" sz="2300"/>
          </a:p>
        </p:txBody>
      </p:sp>
      <p:sp>
        <p:nvSpPr>
          <p:cNvPr id="94" name="Google Shape;94;p19"/>
          <p:cNvSpPr txBox="1"/>
          <p:nvPr>
            <p:ph idx="1" type="body"/>
          </p:nvPr>
        </p:nvSpPr>
        <p:spPr>
          <a:xfrm>
            <a:off x="311700" y="1389600"/>
            <a:ext cx="4166400" cy="3179400"/>
          </a:xfrm>
          <a:prstGeom prst="rect">
            <a:avLst/>
          </a:prstGeom>
        </p:spPr>
        <p:txBody>
          <a:bodyPr anchorCtr="0" anchor="t" bIns="91425" lIns="91425" spcFirstLastPara="1" rIns="91425" wrap="square" tIns="91425">
            <a:normAutofit fontScale="92500" lnSpcReduction="20000"/>
          </a:bodyPr>
          <a:lstStyle/>
          <a:p>
            <a:pPr indent="-293211" lvl="0" marL="457200" rtl="0" algn="l">
              <a:spcBef>
                <a:spcPts val="1200"/>
              </a:spcBef>
              <a:spcAft>
                <a:spcPts val="0"/>
              </a:spcAft>
              <a:buClr>
                <a:srgbClr val="000000"/>
              </a:buClr>
              <a:buSzPct val="91666"/>
              <a:buAutoNum type="arabicPeriod"/>
            </a:pPr>
            <a:r>
              <a:rPr lang="en"/>
              <a:t>Easy Navigation: The website's design and layout make it easy for users to navigate through different sections and find the information they are looking for.</a:t>
            </a:r>
            <a:endParaRPr/>
          </a:p>
          <a:p>
            <a:pPr indent="-293211" lvl="0" marL="457200" rtl="0" algn="l">
              <a:spcBef>
                <a:spcPts val="0"/>
              </a:spcBef>
              <a:spcAft>
                <a:spcPts val="0"/>
              </a:spcAft>
              <a:buClr>
                <a:srgbClr val="000000"/>
              </a:buClr>
              <a:buSzPct val="91666"/>
              <a:buAutoNum type="arabicPeriod"/>
            </a:pPr>
            <a:r>
              <a:rPr lang="en"/>
              <a:t>User-Friendly Interface: The website's user interface is simple, clean, and visually appealing, making it easy for users to focus on the content and engage with it.</a:t>
            </a:r>
            <a:endParaRPr/>
          </a:p>
          <a:p>
            <a:pPr indent="-293211" lvl="0" marL="457200" rtl="0" algn="l">
              <a:spcBef>
                <a:spcPts val="0"/>
              </a:spcBef>
              <a:spcAft>
                <a:spcPts val="0"/>
              </a:spcAft>
              <a:buClr>
                <a:srgbClr val="000000"/>
              </a:buClr>
              <a:buSzPct val="91666"/>
              <a:buAutoNum type="arabicPeriod"/>
            </a:pPr>
            <a:r>
              <a:rPr lang="en"/>
              <a:t>Responsive Design: The website is designed to be responsive and accessible on different devices, including desktops, tablets, and mobile devices.</a:t>
            </a:r>
            <a:endParaRPr/>
          </a:p>
          <a:p>
            <a:pPr indent="-293211" lvl="0" marL="457200" rtl="0" algn="l">
              <a:spcBef>
                <a:spcPts val="0"/>
              </a:spcBef>
              <a:spcAft>
                <a:spcPts val="0"/>
              </a:spcAft>
              <a:buClr>
                <a:srgbClr val="000000"/>
              </a:buClr>
              <a:buSzPct val="91666"/>
              <a:buAutoNum type="arabicPeriod"/>
            </a:pPr>
            <a:r>
              <a:rPr lang="en"/>
              <a:t>Engaging Content: The website features engaging content, including Frank Ocean's discography, merchandise, and official music videos, which cater to users' interests and expectations.</a:t>
            </a:r>
            <a:endParaRPr/>
          </a:p>
          <a:p>
            <a:pPr indent="-293211" lvl="0" marL="457200" rtl="0" algn="l">
              <a:spcBef>
                <a:spcPts val="0"/>
              </a:spcBef>
              <a:spcAft>
                <a:spcPts val="0"/>
              </a:spcAft>
              <a:buClr>
                <a:srgbClr val="000000"/>
              </a:buClr>
              <a:buSzPct val="91666"/>
              <a:buAutoNum type="arabicPeriod"/>
            </a:pPr>
            <a:r>
              <a:rPr lang="en"/>
              <a:t>Secure Transactions: The website provides a secure platform for users to purchase Frank Ocean's merchandise, ensuring that their personal and financial information is safe and protected.</a:t>
            </a:r>
            <a:endParaRPr/>
          </a:p>
        </p:txBody>
      </p:sp>
      <p:pic>
        <p:nvPicPr>
          <p:cNvPr id="95" name="Google Shape;95;p19"/>
          <p:cNvPicPr preferRelativeResize="0"/>
          <p:nvPr/>
        </p:nvPicPr>
        <p:blipFill rotWithShape="1">
          <a:blip r:embed="rId3">
            <a:alphaModFix/>
          </a:blip>
          <a:srcRect b="0" l="14294" r="14302" t="0"/>
          <a:stretch/>
        </p:blipFill>
        <p:spPr>
          <a:xfrm>
            <a:off x="4854200" y="152400"/>
            <a:ext cx="3455099" cy="48387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555600"/>
            <a:ext cx="5252400" cy="755700"/>
          </a:xfrm>
          <a:prstGeom prst="rect">
            <a:avLst/>
          </a:prstGeom>
        </p:spPr>
        <p:txBody>
          <a:bodyPr anchorCtr="0" anchor="b" bIns="91425" lIns="91425" spcFirstLastPara="1" rIns="91425" wrap="square" tIns="91425">
            <a:noAutofit/>
          </a:bodyPr>
          <a:lstStyle/>
          <a:p>
            <a:pPr indent="0" lvl="0" marL="0" rtl="0" algn="l">
              <a:lnSpc>
                <a:spcPct val="115000"/>
              </a:lnSpc>
              <a:spcBef>
                <a:spcPts val="1400"/>
              </a:spcBef>
              <a:spcAft>
                <a:spcPts val="400"/>
              </a:spcAft>
              <a:buNone/>
            </a:pPr>
            <a:r>
              <a:rPr b="1" lang="en" sz="2300"/>
              <a:t>Friction points and areas of confusion</a:t>
            </a:r>
            <a:endParaRPr sz="2300"/>
          </a:p>
        </p:txBody>
      </p:sp>
      <p:sp>
        <p:nvSpPr>
          <p:cNvPr id="101" name="Google Shape;101;p20"/>
          <p:cNvSpPr txBox="1"/>
          <p:nvPr>
            <p:ph idx="1" type="body"/>
          </p:nvPr>
        </p:nvSpPr>
        <p:spPr>
          <a:xfrm>
            <a:off x="311700" y="1389600"/>
            <a:ext cx="2808000" cy="3179400"/>
          </a:xfrm>
          <a:prstGeom prst="rect">
            <a:avLst/>
          </a:prstGeom>
        </p:spPr>
        <p:txBody>
          <a:bodyPr anchorCtr="0" anchor="t" bIns="91425" lIns="91425" spcFirstLastPara="1" rIns="91425" wrap="square" tIns="91425">
            <a:normAutofit fontScale="85000" lnSpcReduction="20000"/>
          </a:bodyPr>
          <a:lstStyle/>
          <a:p>
            <a:pPr indent="-287972" lvl="0" marL="457200" rtl="0" algn="l">
              <a:spcBef>
                <a:spcPts val="1200"/>
              </a:spcBef>
              <a:spcAft>
                <a:spcPts val="0"/>
              </a:spcAft>
              <a:buClr>
                <a:schemeClr val="dk1"/>
              </a:buClr>
              <a:buSzPct val="91666"/>
              <a:buChar char="●"/>
            </a:pPr>
            <a:r>
              <a:rPr lang="en"/>
              <a:t>There are several friction points and areas of confusion on the website. One of the main friction points is the repetitive content that appears on multiple pages, such as the merchandises being listed on the All page and the homepage. Additionally, the Share and Link buttons under the photos and videos may confuse the user as it is unclear what happens when the user clicks on these buttons. The lack of search functionality may also be a friction point for users who are trying to find specific content.</a:t>
            </a:r>
            <a:endParaRPr/>
          </a:p>
          <a:p>
            <a:pPr indent="-287972" lvl="0" marL="457200" rtl="0" algn="l">
              <a:spcBef>
                <a:spcPts val="0"/>
              </a:spcBef>
              <a:spcAft>
                <a:spcPts val="0"/>
              </a:spcAft>
              <a:buClr>
                <a:schemeClr val="dk1"/>
              </a:buClr>
              <a:buSzPct val="91666"/>
              <a:buChar char="●"/>
            </a:pPr>
            <a:r>
              <a:rPr lang="en"/>
              <a:t>Confusion with the link-sharing functionality under photos.</a:t>
            </a:r>
            <a:endParaRPr/>
          </a:p>
          <a:p>
            <a:pPr indent="0" lvl="0" marL="0" rtl="0" algn="l">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443450" y="976200"/>
            <a:ext cx="2808000" cy="482100"/>
          </a:xfrm>
          <a:prstGeom prst="rect">
            <a:avLst/>
          </a:prstGeom>
        </p:spPr>
        <p:txBody>
          <a:bodyPr anchorCtr="0" anchor="b" bIns="91425" lIns="91425" spcFirstLastPara="1" rIns="91425" wrap="square" tIns="91425">
            <a:noAutofit/>
          </a:bodyPr>
          <a:lstStyle/>
          <a:p>
            <a:pPr indent="0" lvl="0" marL="0" rtl="0" algn="l">
              <a:lnSpc>
                <a:spcPct val="115000"/>
              </a:lnSpc>
              <a:spcBef>
                <a:spcPts val="1400"/>
              </a:spcBef>
              <a:spcAft>
                <a:spcPts val="400"/>
              </a:spcAft>
              <a:buClr>
                <a:schemeClr val="dk1"/>
              </a:buClr>
              <a:buSzPts val="1100"/>
              <a:buFont typeface="Arial"/>
              <a:buNone/>
            </a:pPr>
            <a:r>
              <a:rPr b="1" lang="en" sz="2300"/>
              <a:t>Site Structure</a:t>
            </a:r>
            <a:endParaRPr sz="2300"/>
          </a:p>
        </p:txBody>
      </p:sp>
      <p:sp>
        <p:nvSpPr>
          <p:cNvPr id="107" name="Google Shape;107;p21"/>
          <p:cNvSpPr txBox="1"/>
          <p:nvPr>
            <p:ph idx="1" type="body"/>
          </p:nvPr>
        </p:nvSpPr>
        <p:spPr>
          <a:xfrm>
            <a:off x="401450" y="1410575"/>
            <a:ext cx="8295900" cy="1371000"/>
          </a:xfrm>
          <a:prstGeom prst="rect">
            <a:avLst/>
          </a:prstGeom>
        </p:spPr>
        <p:txBody>
          <a:bodyPr anchorCtr="0" anchor="t" bIns="91425" lIns="91425" spcFirstLastPara="1" rIns="91425" wrap="square" tIns="91425">
            <a:normAutofit/>
          </a:bodyPr>
          <a:lstStyle/>
          <a:p>
            <a:pPr indent="-298450" lvl="0" marL="457200" rtl="0" algn="l">
              <a:spcBef>
                <a:spcPts val="1200"/>
              </a:spcBef>
              <a:spcAft>
                <a:spcPts val="0"/>
              </a:spcAft>
              <a:buClr>
                <a:schemeClr val="dk1"/>
              </a:buClr>
              <a:buSzPts val="1100"/>
              <a:buChar char="●"/>
            </a:pPr>
            <a:r>
              <a:rPr lang="en" sz="1100">
                <a:solidFill>
                  <a:schemeClr val="dk1"/>
                </a:solidFill>
              </a:rPr>
              <a:t>The site structure appears to be straightforward, with a primary navigation bar at the top of the page that includes options for All, Photo, Video, and Audio. Clicking on any of these options takes the user to a separate page where the relevant content is displayed. There is also a Subscribe option on the top left corner and a Cart on the top right end. However, the user may find it confusing that some of the content appears on multiple pages, such as the merchandises being listed on the All page and the homepage.</a:t>
            </a:r>
            <a:endParaRPr sz="1100">
              <a:solidFill>
                <a:schemeClr val="dk1"/>
              </a:solidFill>
            </a:endParaRPr>
          </a:p>
          <a:p>
            <a:pPr indent="-298450" lvl="0" marL="457200" rtl="0" algn="l">
              <a:spcBef>
                <a:spcPts val="0"/>
              </a:spcBef>
              <a:spcAft>
                <a:spcPts val="0"/>
              </a:spcAft>
              <a:buClr>
                <a:schemeClr val="dk1"/>
              </a:buClr>
              <a:buSzPts val="1100"/>
              <a:buChar char="●"/>
            </a:pPr>
            <a:r>
              <a:rPr lang="en" sz="1100">
                <a:solidFill>
                  <a:schemeClr val="dk1"/>
                </a:solidFill>
              </a:rPr>
              <a:t>one page layout with multiple sections-blonded</a:t>
            </a:r>
            <a:endParaRPr/>
          </a:p>
        </p:txBody>
      </p:sp>
      <p:sp>
        <p:nvSpPr>
          <p:cNvPr id="108" name="Google Shape;108;p21"/>
          <p:cNvSpPr txBox="1"/>
          <p:nvPr>
            <p:ph type="title"/>
          </p:nvPr>
        </p:nvSpPr>
        <p:spPr>
          <a:xfrm>
            <a:off x="443450" y="2781575"/>
            <a:ext cx="4401300" cy="482100"/>
          </a:xfrm>
          <a:prstGeom prst="rect">
            <a:avLst/>
          </a:prstGeom>
        </p:spPr>
        <p:txBody>
          <a:bodyPr anchorCtr="0" anchor="b" bIns="91425" lIns="91425" spcFirstLastPara="1" rIns="91425" wrap="square" tIns="91425">
            <a:noAutofit/>
          </a:bodyPr>
          <a:lstStyle/>
          <a:p>
            <a:pPr indent="0" lvl="0" marL="0" rtl="0" algn="l">
              <a:lnSpc>
                <a:spcPct val="115000"/>
              </a:lnSpc>
              <a:spcBef>
                <a:spcPts val="1400"/>
              </a:spcBef>
              <a:spcAft>
                <a:spcPts val="400"/>
              </a:spcAft>
              <a:buNone/>
            </a:pPr>
            <a:r>
              <a:rPr b="1" lang="en" sz="2300"/>
              <a:t>Search Functionality</a:t>
            </a:r>
            <a:endParaRPr sz="2300"/>
          </a:p>
        </p:txBody>
      </p:sp>
      <p:sp>
        <p:nvSpPr>
          <p:cNvPr id="109" name="Google Shape;109;p21"/>
          <p:cNvSpPr txBox="1"/>
          <p:nvPr/>
        </p:nvSpPr>
        <p:spPr>
          <a:xfrm>
            <a:off x="446650" y="3338025"/>
            <a:ext cx="8295900" cy="943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100">
                <a:solidFill>
                  <a:schemeClr val="dk1"/>
                </a:solidFill>
              </a:rPr>
              <a:t>There does not appear to be a search bar or any other search functionality available on the website, which could make it difficult for users to find specific content.</a:t>
            </a:r>
            <a:endParaRPr sz="1100">
              <a:solidFill>
                <a:schemeClr val="dk1"/>
              </a:solidFill>
            </a:endParaRPr>
          </a:p>
          <a:p>
            <a:pPr indent="0" lvl="0" marL="0" rtl="0" algn="l">
              <a:spcBef>
                <a:spcPts val="120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